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67" r:id="rId3"/>
    <p:sldId id="288" r:id="rId4"/>
    <p:sldId id="257" r:id="rId5"/>
    <p:sldId id="268" r:id="rId6"/>
    <p:sldId id="274" r:id="rId7"/>
    <p:sldId id="275" r:id="rId8"/>
    <p:sldId id="276" r:id="rId9"/>
    <p:sldId id="277" r:id="rId10"/>
    <p:sldId id="278" r:id="rId11"/>
    <p:sldId id="259" r:id="rId12"/>
    <p:sldId id="269" r:id="rId13"/>
    <p:sldId id="287" r:id="rId14"/>
    <p:sldId id="266" r:id="rId15"/>
    <p:sldId id="262" r:id="rId16"/>
    <p:sldId id="28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2" autoAdjust="0"/>
    <p:restoredTop sz="94660"/>
  </p:normalViewPr>
  <p:slideViewPr>
    <p:cSldViewPr>
      <p:cViewPr varScale="1">
        <p:scale>
          <a:sx n="41" d="100"/>
          <a:sy n="41" d="100"/>
        </p:scale>
        <p:origin x="1062"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320981-64E7-4E2D-A8A5-47131AB1A296}" type="datetimeFigureOut">
              <a:rPr lang="en-US" smtClean="0"/>
              <a:pPr/>
              <a:t>5/19/2023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856226-3A3B-457A-909B-922B2C784110}"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DAA43CB-CDDD-454E-9397-DD50BA7831B0}" type="datetimeFigureOut">
              <a:rPr lang="en-US" smtClean="0"/>
              <a:pPr/>
              <a:t>5/19/2023</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95D51F7-9C89-4D7A-A1DB-5275499F2257}"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DAA43CB-CDDD-454E-9397-DD50BA7831B0}" type="datetimeFigureOut">
              <a:rPr lang="en-US" smtClean="0"/>
              <a:pPr/>
              <a:t>5/19/2023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95D51F7-9C89-4D7A-A1DB-5275499F225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DAA43CB-CDDD-454E-9397-DD50BA7831B0}" type="datetimeFigureOut">
              <a:rPr lang="en-US" smtClean="0"/>
              <a:pPr/>
              <a:t>5/19/2023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95D51F7-9C89-4D7A-A1DB-5275499F225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DAA43CB-CDDD-454E-9397-DD50BA7831B0}" type="datetimeFigureOut">
              <a:rPr lang="en-US" smtClean="0"/>
              <a:pPr/>
              <a:t>5/19/2023</a:t>
            </a:fld>
            <a:endParaRPr lang="en-US" dirty="0"/>
          </a:p>
        </p:txBody>
      </p:sp>
      <p:sp>
        <p:nvSpPr>
          <p:cNvPr id="9" name="Slide Number Placeholder 8"/>
          <p:cNvSpPr>
            <a:spLocks noGrp="1"/>
          </p:cNvSpPr>
          <p:nvPr>
            <p:ph type="sldNum" sz="quarter" idx="15"/>
          </p:nvPr>
        </p:nvSpPr>
        <p:spPr/>
        <p:txBody>
          <a:bodyPr rtlCol="0"/>
          <a:lstStyle/>
          <a:p>
            <a:fld id="{095D51F7-9C89-4D7A-A1DB-5275499F2257}" type="slidenum">
              <a:rPr lang="en-US" smtClean="0"/>
              <a:pPr/>
              <a:t>‹#›</a:t>
            </a:fld>
            <a:endParaRPr lang="en-US" dirty="0"/>
          </a:p>
        </p:txBody>
      </p:sp>
      <p:sp>
        <p:nvSpPr>
          <p:cNvPr id="10" name="Footer Placeholder 9"/>
          <p:cNvSpPr>
            <a:spLocks noGrp="1"/>
          </p:cNvSpPr>
          <p:nvPr>
            <p:ph type="ftr" sz="quarter" idx="16"/>
          </p:nvPr>
        </p:nvSpPr>
        <p:spPr/>
        <p:txBody>
          <a:bodyPr rtlCol="0"/>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DAA43CB-CDDD-454E-9397-DD50BA7831B0}" type="datetimeFigureOut">
              <a:rPr lang="en-US" smtClean="0"/>
              <a:pPr/>
              <a:t>5/19/2023</a:t>
            </a:fld>
            <a:endParaRPr lang="en-US" dirty="0"/>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95D51F7-9C89-4D7A-A1DB-5275499F2257}"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DAA43CB-CDDD-454E-9397-DD50BA7831B0}" type="datetimeFigureOut">
              <a:rPr lang="en-US" smtClean="0"/>
              <a:pPr/>
              <a:t>5/19/2023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95D51F7-9C89-4D7A-A1DB-5275499F2257}" type="slidenum">
              <a:rPr lang="en-US" smtClean="0"/>
              <a:pPr/>
              <a:t>‹#›</a:t>
            </a:fld>
            <a:endParaRPr lang="en-US"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DAA43CB-CDDD-454E-9397-DD50BA7831B0}" type="datetimeFigureOut">
              <a:rPr lang="en-US" smtClean="0"/>
              <a:pPr/>
              <a:t>5/19/2023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95D51F7-9C89-4D7A-A1DB-5275499F2257}" type="slidenum">
              <a:rPr lang="en-US" smtClean="0"/>
              <a:pPr/>
              <a:t>‹#›</a:t>
            </a:fld>
            <a:endParaRPr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EDAA43CB-CDDD-454E-9397-DD50BA7831B0}" type="datetimeFigureOut">
              <a:rPr lang="en-US" smtClean="0"/>
              <a:pPr/>
              <a:t>5/19/2023</a:t>
            </a:fld>
            <a:endParaRPr lang="en-US" dirty="0"/>
          </a:p>
        </p:txBody>
      </p:sp>
      <p:sp>
        <p:nvSpPr>
          <p:cNvPr id="7" name="Slide Number Placeholder 6"/>
          <p:cNvSpPr>
            <a:spLocks noGrp="1"/>
          </p:cNvSpPr>
          <p:nvPr>
            <p:ph type="sldNum" sz="quarter" idx="11"/>
          </p:nvPr>
        </p:nvSpPr>
        <p:spPr/>
        <p:txBody>
          <a:bodyPr rtlCol="0"/>
          <a:lstStyle/>
          <a:p>
            <a:fld id="{095D51F7-9C89-4D7A-A1DB-5275499F2257}" type="slidenum">
              <a:rPr lang="en-US" smtClean="0"/>
              <a:pPr/>
              <a:t>‹#›</a:t>
            </a:fld>
            <a:endParaRPr lang="en-US" dirty="0"/>
          </a:p>
        </p:txBody>
      </p:sp>
      <p:sp>
        <p:nvSpPr>
          <p:cNvPr id="8" name="Footer Placeholder 7"/>
          <p:cNvSpPr>
            <a:spLocks noGrp="1"/>
          </p:cNvSpPr>
          <p:nvPr>
            <p:ph type="ftr" sz="quarter" idx="12"/>
          </p:nvPr>
        </p:nvSpPr>
        <p:spPr/>
        <p:txBody>
          <a:bodyPr rtlCol="0"/>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AA43CB-CDDD-454E-9397-DD50BA7831B0}" type="datetimeFigureOut">
              <a:rPr lang="en-US" smtClean="0"/>
              <a:pPr/>
              <a:t>5/19/2023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95D51F7-9C89-4D7A-A1DB-5275499F225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DAA43CB-CDDD-454E-9397-DD50BA7831B0}" type="datetimeFigureOut">
              <a:rPr lang="en-US" smtClean="0"/>
              <a:pPr/>
              <a:t>5/19/2023</a:t>
            </a:fld>
            <a:endParaRPr lang="en-US" dirty="0"/>
          </a:p>
        </p:txBody>
      </p:sp>
      <p:sp>
        <p:nvSpPr>
          <p:cNvPr id="22" name="Slide Number Placeholder 21"/>
          <p:cNvSpPr>
            <a:spLocks noGrp="1"/>
          </p:cNvSpPr>
          <p:nvPr>
            <p:ph type="sldNum" sz="quarter" idx="15"/>
          </p:nvPr>
        </p:nvSpPr>
        <p:spPr/>
        <p:txBody>
          <a:bodyPr rtlCol="0"/>
          <a:lstStyle/>
          <a:p>
            <a:fld id="{095D51F7-9C89-4D7A-A1DB-5275499F2257}" type="slidenum">
              <a:rPr lang="en-US" smtClean="0"/>
              <a:pPr/>
              <a:t>‹#›</a:t>
            </a:fld>
            <a:endParaRPr lang="en-US" dirty="0"/>
          </a:p>
        </p:txBody>
      </p:sp>
      <p:sp>
        <p:nvSpPr>
          <p:cNvPr id="23" name="Footer Placeholder 22"/>
          <p:cNvSpPr>
            <a:spLocks noGrp="1"/>
          </p:cNvSpPr>
          <p:nvPr>
            <p:ph type="ftr" sz="quarter" idx="16"/>
          </p:nvPr>
        </p:nvSpPr>
        <p:spPr/>
        <p:txBody>
          <a:bodyPr rtlCol="0"/>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DAA43CB-CDDD-454E-9397-DD50BA7831B0}" type="datetimeFigureOut">
              <a:rPr lang="en-US" smtClean="0"/>
              <a:pPr/>
              <a:t>5/19/2023</a:t>
            </a:fld>
            <a:endParaRPr lang="en-US" dirty="0"/>
          </a:p>
        </p:txBody>
      </p:sp>
      <p:sp>
        <p:nvSpPr>
          <p:cNvPr id="18" name="Slide Number Placeholder 17"/>
          <p:cNvSpPr>
            <a:spLocks noGrp="1"/>
          </p:cNvSpPr>
          <p:nvPr>
            <p:ph type="sldNum" sz="quarter" idx="11"/>
          </p:nvPr>
        </p:nvSpPr>
        <p:spPr/>
        <p:txBody>
          <a:bodyPr rtlCol="0"/>
          <a:lstStyle/>
          <a:p>
            <a:fld id="{095D51F7-9C89-4D7A-A1DB-5275499F2257}" type="slidenum">
              <a:rPr lang="en-US" smtClean="0"/>
              <a:pPr/>
              <a:t>‹#›</a:t>
            </a:fld>
            <a:endParaRPr lang="en-US" dirty="0"/>
          </a:p>
        </p:txBody>
      </p:sp>
      <p:sp>
        <p:nvSpPr>
          <p:cNvPr id="21" name="Footer Placeholder 20"/>
          <p:cNvSpPr>
            <a:spLocks noGrp="1"/>
          </p:cNvSpPr>
          <p:nvPr>
            <p:ph type="ftr" sz="quarter" idx="12"/>
          </p:nvPr>
        </p:nvSpPr>
        <p:spPr/>
        <p:txBody>
          <a:bodyPr rtlCol="0"/>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DAA43CB-CDDD-454E-9397-DD50BA7831B0}" type="datetimeFigureOut">
              <a:rPr lang="en-US" smtClean="0"/>
              <a:pPr/>
              <a:t>5/19/2023</a:t>
            </a:fld>
            <a:endParaRPr lang="en-US"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95D51F7-9C89-4D7A-A1DB-5275499F225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fa.wikipedia.org/wiki/%D8%B2%D8%A7%DB%8C%D9%85%D8%A7%D9%86_%D8%B2%D9%88%D8%AF%D8%B1%D8%B3" TargetMode="External"/><Relationship Id="rId2" Type="http://schemas.openxmlformats.org/officeDocument/2006/relationships/hyperlink" Target="http://fa.wikipedia.org/wiki/%D8%B1%D8%AA%DB%8C%D9%86%D9%88%D9%BE%D8%A7%D8%AA%DB%8C"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fa.wikipedia.org/wiki/%D8%B2%D8%AC%D8%A7%D8%AC%DB%8C%D9%87" TargetMode="External"/><Relationship Id="rId2" Type="http://schemas.openxmlformats.org/officeDocument/2006/relationships/hyperlink" Target="http://fa.wikipedia.org/w/index.php?title=%D8%AC%D8%AF%D8%A7_%D8%B4%D8%AF%DA%AF%DB%8C_%D8%B4%D8%A8%DA%A9%DB%8C%D9%87&amp;action=edit&amp;redlink=1&amp;preload=%D8%A7%D9%84%DA%AF%D9%88:%D8%A7%DB%8C%D8%AC%D8%A7%D8%AF+%D9%85%D9%82%D8%A7%D9%84%D9%87/%D8%A7%D8%B3%D8%AA%D8%AE%D9%88%D8%A7%D9%86%E2%80%8C%D8%A8%D9%86%D8%AF%DB%8C&amp;editintro=%D8%A7%D9%84%DA%AF%D9%88:%D8%A7%DB%8C%D8%AC%D8%A7%D8%AF+%D9%85%D9%82%D8%A7%D9%84%D9%87/%D8%A7%D8%AF%DB%8C%D8%AA%E2%80%8C%D9%86%D9%88%D8%AA%DB%8C%D8%B3&amp;summary=%D8%A7%DB%8C%D8%AC%D8%A7%D8%AF+%DB%8C%DA%A9+%D9%85%D9%82%D8%A7%D9%84%D9%87+%D9%86%D9%88+%D8%A7%D8%B2+%D8%B7%D8%B1%DB%8C%D9%82+%D8%A7%DB%8C%D8%AC%D8%A7%D8%AF%DA%AF%D8%B1&amp;nosummary=&amp;prefix=&amp;minor=&amp;create=%D8%AF%D8%B1%D8%B3%D8%AA+%DA%A9%D8%B1%D8%AF%D9%86+%D9%85%D9%82%D8%A7%D9%84%D9%87+%D8%AC%D8%AF%DB%8C%D8%AF&amp;withJS=MediaWiki:Intro-Welcome-NewUsers.js" TargetMode="External"/><Relationship Id="rId1" Type="http://schemas.openxmlformats.org/officeDocument/2006/relationships/slideLayout" Target="../slideLayouts/slideLayout2.xml"/><Relationship Id="rId6" Type="http://schemas.openxmlformats.org/officeDocument/2006/relationships/hyperlink" Target="http://fa.wikipedia.org/wiki/%D9%86%D8%B2%D8%AF%DB%8C%DA%A9_%D8%A8%DB%8C%D9%86%DB%8C" TargetMode="External"/><Relationship Id="rId5" Type="http://schemas.openxmlformats.org/officeDocument/2006/relationships/hyperlink" Target="http://fa.wikipedia.org/wiki/%D8%AA%D9%86%D8%A8%D9%84%DB%8C_%DA%86%D8%B4%D9%85" TargetMode="External"/><Relationship Id="rId4" Type="http://schemas.openxmlformats.org/officeDocument/2006/relationships/hyperlink" Target="http://fa.wikipedia.org/wiki/%D8%A7%D9%86%D8%AD%D8%B1%D8%A7%D9%81_%DA%86%D8%B4%D9%85"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b="1" dirty="0"/>
              <a:t>رتینوپاتی نارسی</a:t>
            </a:r>
            <a:endParaRPr lang="en-US" dirty="0"/>
          </a:p>
        </p:txBody>
      </p:sp>
      <p:sp>
        <p:nvSpPr>
          <p:cNvPr id="3" name="Subtitle 2"/>
          <p:cNvSpPr>
            <a:spLocks noGrp="1"/>
          </p:cNvSpPr>
          <p:nvPr>
            <p:ph type="subTitle" idx="1"/>
          </p:nvPr>
        </p:nvSpPr>
        <p:spPr/>
        <p:txBody>
          <a:bodyPr/>
          <a:lstStyle/>
          <a:p>
            <a:r>
              <a:rPr lang="en-US" dirty="0" smtClean="0"/>
              <a:t>Retinopathy </a:t>
            </a:r>
            <a:r>
              <a:rPr lang="en-US" dirty="0" smtClean="0"/>
              <a:t>of Prematurity - ROP</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smtClean="0">
                <a:solidFill>
                  <a:srgbClr val="FF0000"/>
                </a:solidFill>
              </a:rPr>
              <a:t>چه بیماری باید اسکرین شود؟</a:t>
            </a:r>
            <a:endParaRPr lang="en-US" dirty="0">
              <a:solidFill>
                <a:srgbClr val="FF0000"/>
              </a:solidFill>
            </a:endParaRPr>
          </a:p>
        </p:txBody>
      </p:sp>
      <p:sp>
        <p:nvSpPr>
          <p:cNvPr id="3" name="Content Placeholder 2"/>
          <p:cNvSpPr>
            <a:spLocks noGrp="1"/>
          </p:cNvSpPr>
          <p:nvPr>
            <p:ph sz="quarter" idx="1"/>
          </p:nvPr>
        </p:nvSpPr>
        <p:spPr/>
        <p:txBody>
          <a:bodyPr>
            <a:normAutofit/>
          </a:bodyPr>
          <a:lstStyle/>
          <a:p>
            <a:r>
              <a:rPr lang="fa-IR" dirty="0" smtClean="0"/>
              <a:t> در ايران سن تولد كمتر از 34 هفته و وزن زير 2000 گرم</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00034" y="500042"/>
            <a:ext cx="8229600" cy="6143668"/>
          </a:xfrm>
        </p:spPr>
        <p:txBody>
          <a:bodyPr>
            <a:normAutofit/>
          </a:bodyPr>
          <a:lstStyle/>
          <a:p>
            <a:pPr rtl="1"/>
            <a:r>
              <a:rPr lang="fa-IR" b="1" dirty="0" smtClean="0">
                <a:solidFill>
                  <a:srgbClr val="FF0000"/>
                </a:solidFill>
              </a:rPr>
              <a:t>علائم و نشانه ها :</a:t>
            </a:r>
          </a:p>
          <a:p>
            <a:pPr rtl="1"/>
            <a:endParaRPr lang="fa-IR" dirty="0" smtClean="0">
              <a:solidFill>
                <a:srgbClr val="FF0000"/>
              </a:solidFill>
            </a:endParaRPr>
          </a:p>
          <a:p>
            <a:pPr rtl="1"/>
            <a:r>
              <a:rPr lang="fa-IR" dirty="0" smtClean="0"/>
              <a:t>از آنجا كه نوزاد نمي تواند علائم خود را بگويد والدين، متخصص كودكان و نوزادان و چشم پزشك بايد متوجه عوامل خطري كه احتمال ابتلا به اين بيماري را زياد مي كنند باشند. اين عوامل عبارتند از:</a:t>
            </a:r>
          </a:p>
          <a:p>
            <a:pPr rtl="1"/>
            <a:r>
              <a:rPr lang="fa-IR" dirty="0" smtClean="0"/>
              <a:t>- كم بودن وزن هنگام تولد (2000 كيلوگرم يا كمتر) </a:t>
            </a:r>
          </a:p>
          <a:p>
            <a:pPr rtl="1"/>
            <a:r>
              <a:rPr lang="fa-IR" dirty="0" smtClean="0"/>
              <a:t>- نياز به اكسيژن در هفته اول پس از تولد </a:t>
            </a:r>
          </a:p>
          <a:p>
            <a:pPr rtl="1"/>
            <a:r>
              <a:rPr lang="fa-IR" dirty="0" smtClean="0"/>
              <a:t>- وجود مشكلي در سلامتي نوزاد بلافاصله پس از تولد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857232"/>
            <a:ext cx="8229600" cy="5268931"/>
          </a:xfrm>
        </p:spPr>
        <p:txBody>
          <a:bodyPr/>
          <a:lstStyle/>
          <a:p>
            <a:r>
              <a:rPr lang="fa-IR" dirty="0" smtClean="0"/>
              <a:t>-</a:t>
            </a:r>
            <a:r>
              <a:rPr lang="fa-IR" dirty="0" smtClean="0">
                <a:solidFill>
                  <a:srgbClr val="00B050"/>
                </a:solidFill>
              </a:rPr>
              <a:t>كودكاني كه در نوزادي به اين بيماري مبتلا شده اند بايد از نظر علائم زير كه ممكن است نشانه هايي از ابتلا باشند مورد توجه قرار گيرند:</a:t>
            </a:r>
          </a:p>
          <a:p>
            <a:pPr rtl="1"/>
            <a:endParaRPr lang="fa-IR" dirty="0" smtClean="0"/>
          </a:p>
          <a:p>
            <a:pPr rtl="1"/>
            <a:endParaRPr lang="fa-IR" dirty="0" smtClean="0"/>
          </a:p>
          <a:p>
            <a:pPr rtl="1"/>
            <a:r>
              <a:rPr lang="fa-IR" dirty="0" smtClean="0"/>
              <a:t>- نگه داشتن اجسام نزديك چشم </a:t>
            </a:r>
          </a:p>
          <a:p>
            <a:pPr rtl="1"/>
            <a:r>
              <a:rPr lang="fa-IR" dirty="0" smtClean="0"/>
              <a:t>- مشكل در ديدن فاصله دور </a:t>
            </a:r>
          </a:p>
          <a:p>
            <a:pPr rtl="1"/>
            <a:r>
              <a:rPr lang="fa-IR" dirty="0" smtClean="0"/>
              <a:t>- بستن و تنگ گردن يك چشم </a:t>
            </a:r>
          </a:p>
          <a:p>
            <a:pPr rtl="1"/>
            <a:r>
              <a:rPr lang="fa-IR" dirty="0" smtClean="0"/>
              <a:t>- بي ميلي نسبت به استفاده از يك چشم </a:t>
            </a:r>
          </a:p>
          <a:p>
            <a:pPr rtl="1"/>
            <a:r>
              <a:rPr lang="fa-IR" dirty="0" smtClean="0"/>
              <a:t>- ضعف ديد (كه قبلاً توسط پزشك تشخيص داده نشده) </a:t>
            </a:r>
          </a:p>
          <a:p>
            <a:pPr rtl="1"/>
            <a:r>
              <a:rPr lang="fa-IR" dirty="0" smtClean="0"/>
              <a:t>- افت ناگهاني ديد </a:t>
            </a:r>
          </a:p>
          <a:p>
            <a:pPr rtl="1"/>
            <a:r>
              <a:rPr lang="fa-IR" dirty="0" smtClean="0"/>
              <a:t>- انحراف چشم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28604"/>
            <a:ext cx="8229600" cy="5697559"/>
          </a:xfrm>
        </p:spPr>
        <p:txBody>
          <a:bodyPr>
            <a:normAutofit/>
          </a:bodyPr>
          <a:lstStyle/>
          <a:p>
            <a:r>
              <a:rPr lang="fa-IR" b="1" dirty="0" smtClean="0">
                <a:solidFill>
                  <a:srgbClr val="FF0000"/>
                </a:solidFill>
              </a:rPr>
              <a:t>روش انجام معاینه چشم :</a:t>
            </a:r>
          </a:p>
          <a:p>
            <a:endParaRPr lang="fa-IR" b="1" dirty="0" smtClean="0">
              <a:solidFill>
                <a:srgbClr val="FF0000"/>
              </a:solidFill>
            </a:endParaRPr>
          </a:p>
          <a:p>
            <a:r>
              <a:rPr lang="fa-IR" dirty="0" smtClean="0"/>
              <a:t>مردمک چشم نوزاد باید با قطره میدریاتیک رقیق در حدود یک ساعت قبل از انجام معاینه، دیلاته شود تا</a:t>
            </a:r>
          </a:p>
          <a:p>
            <a:r>
              <a:rPr lang="fa-IR" dirty="0" smtClean="0"/>
              <a:t>معاینه امکان پذیر گردد. روش پیشنهادی استفاده از ترکیب قطرات تتراکائین %، تروپیکامید 1%، </a:t>
            </a:r>
          </a:p>
          <a:p>
            <a:r>
              <a:rPr lang="fa-IR" dirty="0" smtClean="0"/>
              <a:t>آتروپین توصیه نمی شود . - 2تا 3 بار با فواصل است  دقيقه 10-15</a:t>
            </a:r>
          </a:p>
          <a:p>
            <a:r>
              <a:rPr lang="fa-IR" dirty="0" smtClean="0"/>
              <a:t>قطرات اضافی باید از روی صورت شیرخوار با دستمال پاک شود تا جذپ پوستی به حد اقل برسد . دادن</a:t>
            </a:r>
          </a:p>
          <a:p>
            <a:r>
              <a:rPr lang="fa-IR" dirty="0" smtClean="0"/>
              <a:t>مقادیر زیاد قطره چشمی، خطر تاکیکاردی و هیپرترمی را به دنبال دارد.</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fa-IR" dirty="0" smtClean="0"/>
              <a:t>جهت تشخيص بموقع بيماري ترجيحاً قبل از </a:t>
            </a:r>
            <a:r>
              <a:rPr lang="fa-IR" dirty="0" smtClean="0">
                <a:solidFill>
                  <a:srgbClr val="FF0000"/>
                </a:solidFill>
              </a:rPr>
              <a:t>ترخيص نوزاد نارس </a:t>
            </a:r>
            <a:r>
              <a:rPr lang="fa-IR" dirty="0" smtClean="0"/>
              <a:t>و </a:t>
            </a:r>
            <a:r>
              <a:rPr lang="fa-IR" dirty="0" smtClean="0">
                <a:solidFill>
                  <a:srgbClr val="FF0000"/>
                </a:solidFill>
              </a:rPr>
              <a:t>حداكثر دربين هفته 4 تا 6  بعد از تولد </a:t>
            </a:r>
            <a:r>
              <a:rPr lang="fa-IR" dirty="0" smtClean="0"/>
              <a:t>معاينه چشم الزامي است . پزشك در معاينه نوزاد مبتلا به بوجود عروق جديد و اسكار و جدا شدن قطعاتي از شبكيه پي مي‌برد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57158" y="857232"/>
            <a:ext cx="8229600" cy="5340369"/>
          </a:xfrm>
        </p:spPr>
        <p:txBody>
          <a:bodyPr>
            <a:normAutofit/>
          </a:bodyPr>
          <a:lstStyle/>
          <a:p>
            <a:pPr rtl="1"/>
            <a:r>
              <a:rPr lang="fa-IR" b="1" dirty="0" smtClean="0">
                <a:solidFill>
                  <a:srgbClr val="FF0000"/>
                </a:solidFill>
              </a:rPr>
              <a:t>درمان  :</a:t>
            </a:r>
          </a:p>
          <a:p>
            <a:pPr rtl="1"/>
            <a:r>
              <a:rPr lang="fa-IR" dirty="0" smtClean="0"/>
              <a:t>كرايوتراپي </a:t>
            </a:r>
          </a:p>
          <a:p>
            <a:pPr rtl="1"/>
            <a:r>
              <a:rPr lang="fa-IR" dirty="0" smtClean="0"/>
              <a:t>ليزر</a:t>
            </a:r>
          </a:p>
          <a:p>
            <a:pPr rtl="1"/>
            <a:r>
              <a:rPr lang="fa-IR" dirty="0" smtClean="0"/>
              <a:t>جراحي</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descr="Hydrangeas.jpg"/>
          <p:cNvPicPr>
            <a:picLocks noGrp="1" noChangeAspect="1"/>
          </p:cNvPicPr>
          <p:nvPr>
            <p:ph sz="quarter" idx="1"/>
          </p:nvPr>
        </p:nvPicPr>
        <p:blipFill>
          <a:blip r:embed="rId2"/>
          <a:stretch>
            <a:fillRect/>
          </a:stretch>
        </p:blipFill>
        <p:spPr>
          <a:xfrm>
            <a:off x="0" y="0"/>
            <a:ext cx="9144000" cy="685800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57158" y="428604"/>
            <a:ext cx="8229600" cy="5668971"/>
          </a:xfrm>
        </p:spPr>
        <p:txBody>
          <a:bodyPr>
            <a:normAutofit/>
          </a:bodyPr>
          <a:lstStyle/>
          <a:p>
            <a:r>
              <a:rPr lang="fa-IR" dirty="0" smtClean="0"/>
              <a:t>رتینوپاتی در کودکان نارس ) )</a:t>
            </a:r>
            <a:r>
              <a:rPr lang="en-US" dirty="0" smtClean="0"/>
              <a:t>Retinopathy of Prematurity</a:t>
            </a:r>
          </a:p>
          <a:p>
            <a:r>
              <a:rPr lang="fa-IR" dirty="0" smtClean="0"/>
              <a:t>تكامل رگ هاي خوني شبكيه 3 ماه پس از لقاح شروع و در زمان تولد طبيعي كامل مي شود.</a:t>
            </a:r>
          </a:p>
          <a:p>
            <a:endParaRPr lang="fa-IR" dirty="0" smtClean="0"/>
          </a:p>
          <a:p>
            <a:endParaRPr lang="fa-IR" dirty="0" smtClean="0"/>
          </a:p>
          <a:p>
            <a:r>
              <a:rPr lang="fa-IR" dirty="0" smtClean="0"/>
              <a:t> وقتي نوزاد نارس متولد شود تكامل چشم او مختل خواهد بود.</a:t>
            </a:r>
          </a:p>
          <a:p>
            <a:endParaRPr lang="fa-IR" dirty="0" smtClean="0"/>
          </a:p>
          <a:p>
            <a:r>
              <a:rPr lang="fa-IR" dirty="0" smtClean="0"/>
              <a:t> در نوزادان نارس عروق به صورت غير نرمال از شبكيه به داخل زجاجيه رشد مي كند.</a:t>
            </a:r>
          </a:p>
          <a:p>
            <a:endParaRPr lang="fa-IR" dirty="0" smtClean="0"/>
          </a:p>
          <a:p>
            <a:r>
              <a:rPr lang="fa-IR" dirty="0" smtClean="0"/>
              <a:t>عروق در زجاجيه شكننده و باعث خونريزي داخل چشم مي شود كه مي تواند بينایی را كاهش  و در صورت شديد بودن منجر به كوري شود.</a:t>
            </a:r>
          </a:p>
          <a:p>
            <a:r>
              <a:rPr lang="fa-IR" dirty="0" smtClean="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sz="quarter" idx="1"/>
          </p:nvPr>
        </p:nvSpPr>
        <p:spPr/>
        <p:txBody>
          <a:bodyPr/>
          <a:lstStyle/>
          <a:p>
            <a:r>
              <a:rPr lang="fa-IR" dirty="0" smtClean="0"/>
              <a:t>در بسياري از نوزادان نارس رشد غير طبيعي عروق خوني شبكيه به طور گذرا و خفيف صورت مي گيرد و بدون درما ن تبديل به رشد طبيعي مي شود اما 10 درصد آنها تغييرات به سمت بيماري شبكيه پيشرفت مي كند.</a:t>
            </a:r>
          </a:p>
          <a:p>
            <a:endParaRPr lang="fa-IR" dirty="0" smtClean="0"/>
          </a:p>
          <a:p>
            <a:endParaRPr lang="fa-IR" dirty="0" smtClean="0"/>
          </a:p>
          <a:p>
            <a:r>
              <a:rPr lang="fa-IR" dirty="0" smtClean="0"/>
              <a:t>هدف اولیه غربالگری نوزادان، یافتن مبتلایان در مراحل اولیه بیماری برای رسیدن به نتایج رضایت بخش درمانی است.</a:t>
            </a:r>
          </a:p>
          <a:p>
            <a:endParaRPr lang="fa-I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071546"/>
            <a:ext cx="8229600" cy="5054617"/>
          </a:xfrm>
        </p:spPr>
        <p:txBody>
          <a:bodyPr>
            <a:normAutofit/>
          </a:bodyPr>
          <a:lstStyle/>
          <a:p>
            <a:pPr rtl="1"/>
            <a:r>
              <a:rPr lang="fa-IR" b="1" dirty="0" smtClean="0"/>
              <a:t>رتینوپاتی</a:t>
            </a:r>
            <a:r>
              <a:rPr lang="fa-IR" dirty="0" smtClean="0"/>
              <a:t> (مشکلات شبکیه) در نوزادان نارس (Retinopathy of Prematurity - ROP) یا (Retrolental Fibroplasia) می‌تواند سبب کوری شود. </a:t>
            </a:r>
          </a:p>
          <a:p>
            <a:pPr rtl="1"/>
            <a:endParaRPr lang="fa-IR" dirty="0" smtClean="0"/>
          </a:p>
          <a:p>
            <a:pPr rtl="1"/>
            <a:r>
              <a:rPr lang="fa-IR" dirty="0" smtClean="0"/>
              <a:t>این بیماری در گذشته ناشی از استفاده از مقادیر زیاد اکسیژن در دستگاه‌هایی بود که نوزادان نارس در آنها نگهداری می‌شدند ولی امروزه بروز این بیماری کمتر شده است. عواملی که نوزاد را در معرض خطر ابتلا به </a:t>
            </a:r>
            <a:r>
              <a:rPr lang="fa-IR" dirty="0" smtClean="0">
                <a:hlinkClick r:id="rId2" tooltip="رتینوپاتی"/>
              </a:rPr>
              <a:t>رتینوپاتی</a:t>
            </a:r>
            <a:r>
              <a:rPr lang="fa-IR" dirty="0" smtClean="0"/>
              <a:t> قرار می‌دهند کم بودن وزن هنگام تولد و </a:t>
            </a:r>
            <a:r>
              <a:rPr lang="fa-IR" dirty="0" smtClean="0">
                <a:hlinkClick r:id="rId3" tooltip="زایمان زودرس"/>
              </a:rPr>
              <a:t>زایمان </a:t>
            </a:r>
            <a:r>
              <a:rPr lang="fa-IR" dirty="0" smtClean="0"/>
              <a:t>زود رس بیشتر کشورهای توسعه یافته، ROP شدید، در بین کودکان با وزن هنگام تولد بیشتر از ۱۰۰۰ گرم نامعمول است ولی در وزنهای کمتر هنوز مشاهده می‌شود.</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000240"/>
            <a:ext cx="8229600" cy="4125923"/>
          </a:xfrm>
        </p:spPr>
        <p:txBody>
          <a:bodyPr>
            <a:normAutofit/>
          </a:bodyPr>
          <a:lstStyle/>
          <a:p>
            <a:pPr rtl="1"/>
            <a:r>
              <a:rPr lang="fa-IR" dirty="0" smtClean="0"/>
              <a:t>رتینوپاتی در نوزادان نارس بسته به شدت بیماری به موارد زيرتقسیم می‌شود: </a:t>
            </a:r>
          </a:p>
          <a:p>
            <a:pPr rtl="1"/>
            <a:endParaRPr lang="fa-IR" dirty="0" smtClean="0"/>
          </a:p>
          <a:p>
            <a:pPr rtl="1"/>
            <a:r>
              <a:rPr lang="fa-IR" dirty="0" smtClean="0"/>
              <a:t>پیشرفت بیماری به درجات آخر می‌تواند سبب ایجاد زخم در شبکیه و عوارضی نظیر </a:t>
            </a:r>
            <a:r>
              <a:rPr lang="fa-IR" dirty="0" smtClean="0">
                <a:hlinkClick r:id="rId2" tooltip="جدا شدگی شبکیه (صفحه وجود ندارد)"/>
              </a:rPr>
              <a:t>جدا شدگی شبکیه</a:t>
            </a:r>
            <a:r>
              <a:rPr lang="fa-IR" dirty="0" smtClean="0"/>
              <a:t>، خونریزی </a:t>
            </a:r>
            <a:r>
              <a:rPr lang="fa-IR" dirty="0" smtClean="0">
                <a:hlinkClick r:id="rId3" tooltip="زجاجیه"/>
              </a:rPr>
              <a:t>زجاجیه</a:t>
            </a:r>
            <a:r>
              <a:rPr lang="fa-IR" dirty="0" smtClean="0"/>
              <a:t>، </a:t>
            </a:r>
            <a:r>
              <a:rPr lang="fa-IR" dirty="0" smtClean="0">
                <a:hlinkClick r:id="rId4" tooltip="انحراف چشم"/>
              </a:rPr>
              <a:t>انحراف چشم</a:t>
            </a:r>
            <a:r>
              <a:rPr lang="fa-IR" dirty="0" smtClean="0"/>
              <a:t> و </a:t>
            </a:r>
            <a:r>
              <a:rPr lang="fa-IR" dirty="0" smtClean="0">
                <a:hlinkClick r:id="rId5" tooltip="تنبلی چشم"/>
              </a:rPr>
              <a:t>تنبلی چشم</a:t>
            </a:r>
            <a:r>
              <a:rPr lang="fa-IR" dirty="0" smtClean="0"/>
              <a:t> شود. بسیاری از نوزادان مبتلا به رتینوپاتی دچار </a:t>
            </a:r>
            <a:r>
              <a:rPr lang="fa-IR" dirty="0" smtClean="0">
                <a:hlinkClick r:id="rId6" tooltip="نزدیک بینی"/>
              </a:rPr>
              <a:t>نزدیک بینی</a:t>
            </a:r>
            <a:r>
              <a:rPr lang="fa-IR" dirty="0" smtClean="0"/>
              <a:t> خواهند شد.</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868346"/>
          </a:xfrm>
        </p:spPr>
        <p:txBody>
          <a:bodyPr/>
          <a:lstStyle/>
          <a:p>
            <a:pPr algn="ctr"/>
            <a:r>
              <a:rPr lang="fa-IR" b="1" dirty="0" smtClean="0"/>
              <a:t>پاتولوژی:</a:t>
            </a:r>
            <a:endParaRPr lang="en-US" dirty="0"/>
          </a:p>
        </p:txBody>
      </p:sp>
      <p:sp>
        <p:nvSpPr>
          <p:cNvPr id="3" name="Content Placeholder 2"/>
          <p:cNvSpPr>
            <a:spLocks noGrp="1"/>
          </p:cNvSpPr>
          <p:nvPr>
            <p:ph sz="quarter" idx="1"/>
          </p:nvPr>
        </p:nvSpPr>
        <p:spPr>
          <a:xfrm>
            <a:off x="457200" y="1428736"/>
            <a:ext cx="8229600" cy="4697427"/>
          </a:xfrm>
        </p:spPr>
        <p:txBody>
          <a:bodyPr>
            <a:normAutofit/>
          </a:bodyPr>
          <a:lstStyle/>
          <a:p>
            <a:r>
              <a:rPr lang="fa-IR" dirty="0" smtClean="0"/>
              <a:t>هنگامی که نوزاد بعد از تولد در معرض مقادیر بالای اکسیژن قرار</a:t>
            </a:r>
          </a:p>
          <a:p>
            <a:r>
              <a:rPr lang="fa-IR" dirty="0" smtClean="0"/>
              <a:t>گیرد این امر باعث عدم پیشرفت رگ سازی در رتین می گردد</a:t>
            </a:r>
          </a:p>
          <a:p>
            <a:endParaRPr lang="fa-IR" dirty="0" smtClean="0"/>
          </a:p>
          <a:p>
            <a:r>
              <a:rPr lang="fa-IR" dirty="0" smtClean="0"/>
              <a:t>بیمار به سمت بیماری رتينوپاتي می رود.</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smtClean="0">
                <a:solidFill>
                  <a:srgbClr val="FF0000"/>
                </a:solidFill>
              </a:rPr>
              <a:t>عوامل خطر اصلی</a:t>
            </a:r>
            <a:r>
              <a:rPr lang="fa-IR" b="1" dirty="0" smtClean="0"/>
              <a:t>:</a:t>
            </a:r>
            <a:endParaRPr lang="en-US" dirty="0"/>
          </a:p>
        </p:txBody>
      </p:sp>
      <p:sp>
        <p:nvSpPr>
          <p:cNvPr id="3" name="Content Placeholder 2"/>
          <p:cNvSpPr>
            <a:spLocks noGrp="1"/>
          </p:cNvSpPr>
          <p:nvPr>
            <p:ph sz="quarter" idx="1"/>
          </p:nvPr>
        </p:nvSpPr>
        <p:spPr/>
        <p:txBody>
          <a:bodyPr/>
          <a:lstStyle/>
          <a:p>
            <a:r>
              <a:rPr lang="fa-IR" dirty="0" smtClean="0"/>
              <a:t>وزن نوزاد در هنگام تولد</a:t>
            </a:r>
          </a:p>
          <a:p>
            <a:r>
              <a:rPr lang="fa-IR" dirty="0" smtClean="0"/>
              <a:t>سن نوزاد در هنگام تولد</a:t>
            </a:r>
          </a:p>
          <a:p>
            <a:r>
              <a:rPr lang="fa-IR" dirty="0" smtClean="0"/>
              <a:t>تعداد روزهایی که برای نوزاد اکسیژن تجویز شده</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smtClean="0">
                <a:solidFill>
                  <a:srgbClr val="FF0000"/>
                </a:solidFill>
              </a:rPr>
              <a:t>سایرعوامل خطر</a:t>
            </a:r>
            <a:r>
              <a:rPr lang="fa-IR" b="1" dirty="0" smtClean="0"/>
              <a:t>:</a:t>
            </a:r>
            <a:endParaRPr lang="en-US" dirty="0"/>
          </a:p>
        </p:txBody>
      </p:sp>
      <p:sp>
        <p:nvSpPr>
          <p:cNvPr id="3" name="Content Placeholder 2"/>
          <p:cNvSpPr>
            <a:spLocks noGrp="1"/>
          </p:cNvSpPr>
          <p:nvPr>
            <p:ph sz="quarter" idx="1"/>
          </p:nvPr>
        </p:nvSpPr>
        <p:spPr/>
        <p:txBody>
          <a:bodyPr>
            <a:normAutofit/>
          </a:bodyPr>
          <a:lstStyle/>
          <a:p>
            <a:r>
              <a:rPr lang="fa-IR" dirty="0" smtClean="0"/>
              <a:t>زایمانهای متعدد</a:t>
            </a:r>
          </a:p>
          <a:p>
            <a:r>
              <a:rPr lang="fa-IR" dirty="0" smtClean="0"/>
              <a:t>انتقال خون به نوزاد</a:t>
            </a:r>
          </a:p>
          <a:p>
            <a:r>
              <a:rPr lang="fa-IR" dirty="0" smtClean="0"/>
              <a:t>سندرم استرس تنفسی ) )</a:t>
            </a:r>
            <a:r>
              <a:rPr lang="en-US" dirty="0" smtClean="0"/>
              <a:t>RDS</a:t>
            </a:r>
          </a:p>
          <a:p>
            <a:r>
              <a:rPr lang="fa-IR" dirty="0" smtClean="0"/>
              <a:t>عفونت ) )</a:t>
            </a:r>
            <a:r>
              <a:rPr lang="en-US" dirty="0" smtClean="0"/>
              <a:t>Sepsis</a:t>
            </a:r>
          </a:p>
          <a:p>
            <a:r>
              <a:rPr lang="fa-IR" dirty="0" smtClean="0"/>
              <a:t>خونریزی داخل ونتریکول ) )</a:t>
            </a:r>
            <a:r>
              <a:rPr lang="en-US" dirty="0" smtClean="0"/>
              <a:t>IVH</a:t>
            </a:r>
          </a:p>
          <a:p>
            <a:r>
              <a:rPr lang="fa-IR" dirty="0" smtClean="0"/>
              <a:t>تاخیررشد داخل رحمی ) )</a:t>
            </a:r>
            <a:r>
              <a:rPr lang="en-US" dirty="0" smtClean="0"/>
              <a:t>IUGR</a:t>
            </a:r>
          </a:p>
          <a:p>
            <a:r>
              <a:rPr lang="en-US" dirty="0" smtClean="0"/>
              <a:t>E</a:t>
            </a:r>
            <a:r>
              <a:rPr lang="fa-IR" dirty="0" smtClean="0"/>
              <a:t>کمبود ویتامین</a:t>
            </a:r>
            <a:endParaRPr lang="en-US" dirty="0" smtClean="0"/>
          </a:p>
          <a:p>
            <a:r>
              <a:rPr lang="fa-IR" dirty="0" smtClean="0"/>
              <a:t>آنمی</a:t>
            </a:r>
          </a:p>
          <a:p>
            <a:r>
              <a:rPr lang="fa-IR" dirty="0" smtClean="0"/>
              <a:t>حملات صرع</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smtClean="0">
                <a:solidFill>
                  <a:srgbClr val="FF0000"/>
                </a:solidFill>
              </a:rPr>
              <a:t>غربالگری:</a:t>
            </a:r>
            <a:endParaRPr lang="en-US" dirty="0">
              <a:solidFill>
                <a:srgbClr val="FF0000"/>
              </a:solidFill>
            </a:endParaRPr>
          </a:p>
        </p:txBody>
      </p:sp>
      <p:sp>
        <p:nvSpPr>
          <p:cNvPr id="3" name="Content Placeholder 2"/>
          <p:cNvSpPr>
            <a:spLocks noGrp="1"/>
          </p:cNvSpPr>
          <p:nvPr>
            <p:ph sz="quarter" idx="1"/>
          </p:nvPr>
        </p:nvSpPr>
        <p:spPr/>
        <p:txBody>
          <a:bodyPr>
            <a:normAutofit/>
          </a:bodyPr>
          <a:lstStyle/>
          <a:p>
            <a:endParaRPr lang="fa-IR" dirty="0" smtClean="0"/>
          </a:p>
          <a:p>
            <a:r>
              <a:rPr lang="fa-IR" dirty="0" smtClean="0"/>
              <a:t>نوزادانی که ریسک ROP دارند باید در هفته ۴ تا ۶ پس از تولد معاینه چشم پزشکی شوند. </a:t>
            </a:r>
          </a:p>
          <a:p>
            <a:endParaRPr lang="fa-IR" dirty="0" smtClean="0"/>
          </a:p>
          <a:p>
            <a:endParaRPr lang="fa-IR" dirty="0" smtClean="0"/>
          </a:p>
          <a:p>
            <a:r>
              <a:rPr lang="fa-IR" dirty="0" smtClean="0"/>
              <a:t>با این وجود آسانترین روش به یاد آوردن زمان معاینه این است که اولین معاینه رتین در این نوزادان باید در طول اولین ماه بعد از تولد انجام گیرد.</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388</TotalTime>
  <Words>771</Words>
  <Application>Microsoft Office PowerPoint</Application>
  <PresentationFormat>On-screen Show (4:3)</PresentationFormat>
  <Paragraphs>77</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Calibri</vt:lpstr>
      <vt:lpstr>Century Schoolbook</vt:lpstr>
      <vt:lpstr>Times New Roman</vt:lpstr>
      <vt:lpstr>Wingdings</vt:lpstr>
      <vt:lpstr>Wingdings 2</vt:lpstr>
      <vt:lpstr>Oriel</vt:lpstr>
      <vt:lpstr>رتینوپاتی نارسی</vt:lpstr>
      <vt:lpstr>PowerPoint Presentation</vt:lpstr>
      <vt:lpstr>PowerPoint Presentation</vt:lpstr>
      <vt:lpstr>PowerPoint Presentation</vt:lpstr>
      <vt:lpstr>PowerPoint Presentation</vt:lpstr>
      <vt:lpstr>پاتولوژی:</vt:lpstr>
      <vt:lpstr>عوامل خطر اصلی:</vt:lpstr>
      <vt:lpstr>سایرعوامل خطر:</vt:lpstr>
      <vt:lpstr>غربالگری:</vt:lpstr>
      <vt:lpstr>چه بیماری باید اسکرین شود؟</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رتینوپاتی نارسی</dc:title>
  <dc:creator>part</dc:creator>
  <cp:lastModifiedBy>taban</cp:lastModifiedBy>
  <cp:revision>51</cp:revision>
  <dcterms:created xsi:type="dcterms:W3CDTF">2015-04-01T06:16:46Z</dcterms:created>
  <dcterms:modified xsi:type="dcterms:W3CDTF">2023-05-19T04:50:50Z</dcterms:modified>
</cp:coreProperties>
</file>